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89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291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0" autoAdjust="0"/>
    <p:restoredTop sz="94549" autoAdjust="0"/>
  </p:normalViewPr>
  <p:slideViewPr>
    <p:cSldViewPr snapToGrid="0" showGuides="1">
      <p:cViewPr varScale="1">
        <p:scale>
          <a:sx n="81" d="100"/>
          <a:sy n="81" d="100"/>
        </p:scale>
        <p:origin x="-378" y="-102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6.xml"/><Relationship Id="rId13" Type="http://schemas.openxmlformats.org/officeDocument/2006/relationships/slide" Target="slides/slide21.xml"/><Relationship Id="rId3" Type="http://schemas.openxmlformats.org/officeDocument/2006/relationships/slide" Target="slides/slide11.xml"/><Relationship Id="rId7" Type="http://schemas.openxmlformats.org/officeDocument/2006/relationships/slide" Target="slides/slide15.xml"/><Relationship Id="rId12" Type="http://schemas.openxmlformats.org/officeDocument/2006/relationships/slide" Target="slides/slide20.xml"/><Relationship Id="rId2" Type="http://schemas.openxmlformats.org/officeDocument/2006/relationships/slide" Target="slides/slide10.xml"/><Relationship Id="rId1" Type="http://schemas.openxmlformats.org/officeDocument/2006/relationships/slide" Target="slides/slide9.xml"/><Relationship Id="rId6" Type="http://schemas.openxmlformats.org/officeDocument/2006/relationships/slide" Target="slides/slide14.xml"/><Relationship Id="rId11" Type="http://schemas.openxmlformats.org/officeDocument/2006/relationships/slide" Target="slides/slide19.xml"/><Relationship Id="rId5" Type="http://schemas.openxmlformats.org/officeDocument/2006/relationships/slide" Target="slides/slide13.xml"/><Relationship Id="rId15" Type="http://schemas.openxmlformats.org/officeDocument/2006/relationships/slide" Target="slides/slide23.xml"/><Relationship Id="rId10" Type="http://schemas.openxmlformats.org/officeDocument/2006/relationships/slide" Target="slides/slide18.xml"/><Relationship Id="rId4" Type="http://schemas.openxmlformats.org/officeDocument/2006/relationships/slide" Target="slides/slide12.xml"/><Relationship Id="rId9" Type="http://schemas.openxmlformats.org/officeDocument/2006/relationships/slide" Target="slides/slide17.xml"/><Relationship Id="rId14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xmlns="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xmlns="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xmlns="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xmlns="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xmlns="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xmlns="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xmlns="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:a16="http://schemas.microsoft.com/office/drawing/2014/main" xmlns="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:a16="http://schemas.microsoft.com/office/drawing/2014/main" xmlns="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xmlns="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:a16="http://schemas.microsoft.com/office/drawing/2014/main" xmlns="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:a16="http://schemas.microsoft.com/office/drawing/2014/main" xmlns="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xmlns="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xmlns="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xmlns="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xmlns="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xmlns="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xmlns="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:a16="http://schemas.microsoft.com/office/drawing/2014/main" xmlns="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xmlns="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xmlns="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:a16="http://schemas.microsoft.com/office/drawing/2014/main" xmlns="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xmlns="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xmlns="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xmlns="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xmlns="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xmlns="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xmlns="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:a16="http://schemas.microsoft.com/office/drawing/2014/main" xmlns="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:a16="http://schemas.microsoft.com/office/drawing/2014/main" xmlns="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:a16="http://schemas.microsoft.com/office/drawing/2014/main" xmlns="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xmlns="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xmlns="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:a16="http://schemas.microsoft.com/office/drawing/2014/main" xmlns="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xmlns="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:a16="http://schemas.microsoft.com/office/drawing/2014/main" xmlns="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:a16="http://schemas.microsoft.com/office/drawing/2014/main" xmlns="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:a16="http://schemas.microsoft.com/office/drawing/2014/main" xmlns="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:a16="http://schemas.microsoft.com/office/drawing/2014/main" xmlns="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:a16="http://schemas.microsoft.com/office/drawing/2014/main" xmlns="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xmlns="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xmlns="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:a16="http://schemas.microsoft.com/office/drawing/2014/main" xmlns="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xmlns="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:a16="http://schemas.microsoft.com/office/drawing/2014/main" xmlns="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:a16="http://schemas.microsoft.com/office/drawing/2014/main" xmlns="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:a16="http://schemas.microsoft.com/office/drawing/2014/main" xmlns="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:a16="http://schemas.microsoft.com/office/drawing/2014/main" xmlns="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xmlns="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:a16="http://schemas.microsoft.com/office/drawing/2014/main" xmlns="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:a16="http://schemas.microsoft.com/office/drawing/2014/main" xmlns="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:a16="http://schemas.microsoft.com/office/drawing/2014/main" xmlns="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:a16="http://schemas.microsoft.com/office/drawing/2014/main" xmlns="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:a16="http://schemas.microsoft.com/office/drawing/2014/main" xmlns="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:a16="http://schemas.microsoft.com/office/drawing/2014/main" xmlns="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:a16="http://schemas.microsoft.com/office/drawing/2014/main" xmlns="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:a16="http://schemas.microsoft.com/office/drawing/2014/main" xmlns="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:a16="http://schemas.microsoft.com/office/drawing/2014/main" xmlns="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:a16="http://schemas.microsoft.com/office/drawing/2014/main" xmlns="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:a16="http://schemas.microsoft.com/office/drawing/2014/main" xmlns="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:a16="http://schemas.microsoft.com/office/drawing/2014/main" xmlns="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:a16="http://schemas.microsoft.com/office/drawing/2014/main" xmlns="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:a16="http://schemas.microsoft.com/office/drawing/2014/main" xmlns="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:a16="http://schemas.microsoft.com/office/drawing/2014/main" xmlns="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xmlns="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:a16="http://schemas.microsoft.com/office/drawing/2014/main" xmlns="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:a16="http://schemas.microsoft.com/office/drawing/2014/main" xmlns="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:a16="http://schemas.microsoft.com/office/drawing/2014/main" xmlns="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:a16="http://schemas.microsoft.com/office/drawing/2014/main" xmlns="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:p14="http://schemas.microsoft.com/office/powerpoint/2010/main" xmlns="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xmlns="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:a16="http://schemas.microsoft.com/office/drawing/2014/main" xmlns="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:a16="http://schemas.microsoft.com/office/drawing/2014/main" xmlns="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xmlns="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xmlns="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:a16="http://schemas.microsoft.com/office/drawing/2014/main" xmlns="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xmlns="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:a16="http://schemas.microsoft.com/office/drawing/2014/main" xmlns="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:a16="http://schemas.microsoft.com/office/drawing/2014/main" xmlns="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:a16="http://schemas.microsoft.com/office/drawing/2014/main" xmlns="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xmlns="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xmlns="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xmlns="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xmlns="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:a16="http://schemas.microsoft.com/office/drawing/2014/main" xmlns="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:a16="http://schemas.microsoft.com/office/drawing/2014/main" xmlns="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xmlns="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xmlns="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:a16="http://schemas.microsoft.com/office/drawing/2014/main" xmlns="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xmlns="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xmlns="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xmlns="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:a16="http://schemas.microsoft.com/office/drawing/2014/main" xmlns="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xmlns="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xmlns="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xmlns="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xmlns="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xmlns="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xmlns="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:a16="http://schemas.microsoft.com/office/drawing/2014/main" xmlns="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xmlns="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:a16="http://schemas.microsoft.com/office/drawing/2014/main" xmlns="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:a16="http://schemas.microsoft.com/office/drawing/2014/main" xmlns="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:a16="http://schemas.microsoft.com/office/drawing/2014/main" xmlns="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:a16="http://schemas.microsoft.com/office/drawing/2014/main" xmlns="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:a16="http://schemas.microsoft.com/office/drawing/2014/main" xmlns="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xmlns="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:a16="http://schemas.microsoft.com/office/drawing/2014/main" xmlns="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:a16="http://schemas.microsoft.com/office/drawing/2014/main" xmlns="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:a16="http://schemas.microsoft.com/office/drawing/2014/main" xmlns="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:a16="http://schemas.microsoft.com/office/drawing/2014/main" xmlns="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:a16="http://schemas.microsoft.com/office/drawing/2014/main" xmlns="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:a16="http://schemas.microsoft.com/office/drawing/2014/main" xmlns="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:p14="http://schemas.microsoft.com/office/powerpoint/2010/main" xmlns="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:a16="http://schemas.microsoft.com/office/drawing/2014/main" xmlns="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:a16="http://schemas.microsoft.com/office/drawing/2014/main" xmlns="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:a16="http://schemas.microsoft.com/office/drawing/2014/main" xmlns="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:a16="http://schemas.microsoft.com/office/drawing/2014/main" xmlns="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:a16="http://schemas.microsoft.com/office/drawing/2014/main" xmlns="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xmlns="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xmlns="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:a16="http://schemas.microsoft.com/office/drawing/2014/main" xmlns="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xmlns="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xmlns="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xmlns="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xmlns="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xmlns="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xmlns="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xmlns="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xmlns="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xmlns="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xmlns="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xmlns="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xmlns="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xmlns="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xmlns="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xmlns="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xmlns="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xmlns="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xmlns="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xmlns="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:a16="http://schemas.microsoft.com/office/drawing/2014/main" xmlns="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xmlns="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xmlns="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:a16="http://schemas.microsoft.com/office/drawing/2014/main" xmlns="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xmlns="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xmlns="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:a16="http://schemas.microsoft.com/office/drawing/2014/main" xmlns="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xmlns="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:a16="http://schemas.microsoft.com/office/drawing/2014/main" xmlns="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xmlns="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:a16="http://schemas.microsoft.com/office/drawing/2014/main" xmlns="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xmlns="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xmlns="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xmlns="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xmlns="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:a16="http://schemas.microsoft.com/office/drawing/2014/main" xmlns="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xmlns="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xmlns="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xmlns="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:a16="http://schemas.microsoft.com/office/drawing/2014/main" xmlns="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xmlns="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:a16="http://schemas.microsoft.com/office/drawing/2014/main" xmlns="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xmlns="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xmlns="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xmlns="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xmlns="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xmlns="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xmlns="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xmlns="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xmlns="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xmlns="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xmlns="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xmlns="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xmlns="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xmlns="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xmlns="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xmlns="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xmlns="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xmlns="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xmlns="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xmlns="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xmlns="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xmlns="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xmlns="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xmlns="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xmlns="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xmlns="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xmlns="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xmlns="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xmlns="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:a16="http://schemas.microsoft.com/office/drawing/2014/main" xmlns="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xmlns="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xmlns="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xmlns="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xmlns="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xmlns="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xmlns="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:a16="http://schemas.microsoft.com/office/drawing/2014/main" xmlns="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xmlns="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xmlns="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xmlns="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xmlns="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xmlns="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xmlns="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xmlns="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:a16="http://schemas.microsoft.com/office/drawing/2014/main" xmlns="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:a16="http://schemas.microsoft.com/office/drawing/2014/main" xmlns="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xmlns="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:a16="http://schemas.microsoft.com/office/drawing/2014/main" xmlns="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xmlns="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:a16="http://schemas.microsoft.com/office/drawing/2014/main" xmlns="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:a16="http://schemas.microsoft.com/office/drawing/2014/main" xmlns="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xmlns="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:a16="http://schemas.microsoft.com/office/drawing/2014/main" xmlns="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xmlns="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:a16="http://schemas.microsoft.com/office/drawing/2014/main" xmlns="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:a16="http://schemas.microsoft.com/office/drawing/2014/main" xmlns="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:a16="http://schemas.microsoft.com/office/drawing/2014/main" xmlns="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xmlns="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xmlns="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xmlns="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:a16="http://schemas.microsoft.com/office/drawing/2014/main" xmlns="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:a16="http://schemas.microsoft.com/office/drawing/2014/main" xmlns="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:a16="http://schemas.microsoft.com/office/drawing/2014/main" xmlns="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:a16="http://schemas.microsoft.com/office/drawing/2014/main" xmlns="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:a16="http://schemas.microsoft.com/office/drawing/2014/main" xmlns="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xmlns="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xmlns="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xmlns="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:a16="http://schemas.microsoft.com/office/drawing/2014/main" xmlns="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xmlns="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xmlns="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xmlns="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xmlns="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xmlns="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xmlns="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xmlns="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xmlns="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xmlns="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752600"/>
            <a:ext cx="106680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12800" y="6245225"/>
            <a:ext cx="2641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641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CD977-67E9-4614-8FF3-168F5B1F24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:a16="http://schemas.microsoft.com/office/drawing/2014/main" xmlns="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:a16="http://schemas.microsoft.com/office/drawing/2014/main" xmlns="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:a16="http://schemas.microsoft.com/office/drawing/2014/main" xmlns="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xmlns="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:a16="http://schemas.microsoft.com/office/drawing/2014/main" xmlns="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:a16="http://schemas.microsoft.com/office/drawing/2014/main" xmlns="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xmlns="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:p14="http://schemas.microsoft.com/office/powerpoint/2010/main" xmlns="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xmlns="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xmlns="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xmlns="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xmlns="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xmlns="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xmlns="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xmlns="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xmlns="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xmlns="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:a16="http://schemas.microsoft.com/office/drawing/2014/main" xmlns="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:a16="http://schemas.microsoft.com/office/drawing/2014/main" xmlns="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:a16="http://schemas.microsoft.com/office/drawing/2014/main" xmlns="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:a16="http://schemas.microsoft.com/office/drawing/2014/main" xmlns="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3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12 </a:t>
            </a:r>
            <a:r>
              <a:rPr lang="zh-CN" altLang="en-US" dirty="0" smtClean="0"/>
              <a:t>逆向基础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</a:t>
            </a:r>
            <a:r>
              <a:rPr lang="en-US" altLang="zh-CN" dirty="0" smtClean="0"/>
              <a:t>NT</a:t>
            </a:r>
            <a:r>
              <a:rPr lang="zh-CN" altLang="en-US" dirty="0" smtClean="0"/>
              <a:t>头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/>
            <a:r>
              <a:rPr lang="zh-CN" altLang="en-US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起始“</a:t>
            </a:r>
            <a:r>
              <a:rPr lang="en-US" altLang="zh-CN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</a:t>
            </a:r>
            <a:r>
              <a:rPr lang="zh-CN" altLang="en-US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endParaRPr lang="zh-CN" altLang="zh-CN" sz="26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19" y="2786059"/>
            <a:ext cx="8699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结构－节表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/>
            <a:r>
              <a:rPr lang="en-US" altLang="zh-CN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.text</a:t>
            </a:r>
          </a:p>
          <a:p>
            <a:pPr rtl="0" fontAlgn="base"/>
            <a:r>
              <a:rPr lang="en-US" altLang="zh-CN" sz="2600" dirty="0" smtClean="0"/>
              <a:t>.</a:t>
            </a:r>
            <a:r>
              <a:rPr lang="en-US" altLang="zh-CN" sz="2600" dirty="0" err="1" smtClean="0"/>
              <a:t>rdata</a:t>
            </a:r>
            <a:endParaRPr lang="en-US" altLang="zh-CN" sz="2600" dirty="0" smtClean="0"/>
          </a:p>
          <a:p>
            <a:pPr rtl="0" fontAlgn="base"/>
            <a:r>
              <a:rPr lang="en-US" altLang="zh-CN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.data</a:t>
            </a:r>
          </a:p>
          <a:p>
            <a:pPr rtl="0" fontAlgn="base"/>
            <a:r>
              <a:rPr lang="en-US" altLang="zh-CN" sz="2600" dirty="0" smtClean="0"/>
              <a:t>.</a:t>
            </a:r>
            <a:r>
              <a:rPr lang="en-US" altLang="zh-CN" sz="2600" dirty="0" err="1" smtClean="0"/>
              <a:t>idata</a:t>
            </a:r>
            <a:endParaRPr lang="en-US" altLang="zh-CN" sz="2600" dirty="0" smtClean="0"/>
          </a:p>
          <a:p>
            <a:pPr rtl="0" fontAlgn="base"/>
            <a:r>
              <a:rPr lang="en-US" altLang="zh-CN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zh-CN" sz="26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reloc</a:t>
            </a:r>
            <a:endParaRPr lang="en-US" altLang="zh-CN" sz="26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14884"/>
            <a:ext cx="12573045" cy="1224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结构－节数据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/>
            <a:r>
              <a:rPr lang="zh-CN" altLang="en-US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起始“</a:t>
            </a:r>
            <a:r>
              <a:rPr lang="en-US" altLang="zh-CN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</a:t>
            </a:r>
            <a:r>
              <a:rPr lang="zh-CN" altLang="en-US" sz="2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endParaRPr lang="zh-CN" altLang="zh-CN" sz="26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38450"/>
            <a:ext cx="12369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结构－各个段</a:t>
            </a: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1.text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 smtClean="0"/>
              <a:t>1.text</a:t>
            </a:r>
            <a:r>
              <a:rPr lang="zh-CN" altLang="en-US" sz="2600" dirty="0" smtClean="0"/>
              <a:t>内容全是指令代码。  </a:t>
            </a:r>
            <a:endParaRPr lang="en-US" altLang="zh-CN" sz="2600" dirty="0" smtClean="0"/>
          </a:p>
          <a:p>
            <a:r>
              <a:rPr lang="en-US" altLang="zh-CN" sz="2600" dirty="0" smtClean="0"/>
              <a:t>PE</a:t>
            </a:r>
            <a:r>
              <a:rPr lang="zh-CN" altLang="en-US" sz="2600" dirty="0" smtClean="0"/>
              <a:t>文件运行在</a:t>
            </a:r>
            <a:r>
              <a:rPr lang="en-US" altLang="zh-CN" sz="2600" dirty="0" smtClean="0"/>
              <a:t>32</a:t>
            </a:r>
            <a:r>
              <a:rPr lang="zh-CN" altLang="en-US" sz="2600" dirty="0" smtClean="0"/>
              <a:t>方式下，不受</a:t>
            </a:r>
            <a:r>
              <a:rPr lang="en-US" altLang="zh-CN" sz="2600" dirty="0" smtClean="0"/>
              <a:t>16</a:t>
            </a:r>
            <a:r>
              <a:rPr lang="zh-CN" altLang="en-US" sz="2600" dirty="0" smtClean="0"/>
              <a:t>位的约束，所以没有理由把代码放到不同的</a:t>
            </a:r>
            <a:r>
              <a:rPr lang="en-US" altLang="zh-CN" sz="2600" dirty="0" smtClean="0"/>
              <a:t>sections</a:t>
            </a:r>
            <a:r>
              <a:rPr lang="zh-CN" altLang="en-US" sz="2600" dirty="0" smtClean="0"/>
              <a:t>中。链接器把所有目标文件的</a:t>
            </a:r>
            <a:r>
              <a:rPr lang="en-US" altLang="zh-CN" sz="2600" dirty="0" smtClean="0"/>
              <a:t>.text</a:t>
            </a:r>
            <a:r>
              <a:rPr lang="zh-CN" altLang="en-US" sz="2600" dirty="0" smtClean="0"/>
              <a:t>块链接成一个大块的</a:t>
            </a:r>
            <a:r>
              <a:rPr lang="en-US" altLang="zh-CN" sz="2600" dirty="0" smtClean="0"/>
              <a:t>.text</a:t>
            </a:r>
            <a:r>
              <a:rPr lang="zh-CN" altLang="en-US" sz="2600" dirty="0" smtClean="0"/>
              <a:t>中。</a:t>
            </a:r>
            <a:endParaRPr lang="zh-CN" altLang="zh-CN" sz="26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结构－各个段</a:t>
            </a: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2.data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 smtClean="0"/>
              <a:t>.data</a:t>
            </a:r>
            <a:r>
              <a:rPr lang="zh-CN" altLang="en-US" sz="2600" dirty="0" smtClean="0"/>
              <a:t>是初始化的数据块。</a:t>
            </a:r>
            <a:endParaRPr lang="en-US" altLang="zh-CN" sz="2600" dirty="0" smtClean="0"/>
          </a:p>
          <a:p>
            <a:r>
              <a:rPr lang="zh-CN" altLang="en-US" sz="2600" dirty="0" smtClean="0"/>
              <a:t>这些数据包括编译时被初始化的</a:t>
            </a:r>
            <a:r>
              <a:rPr lang="en-US" altLang="zh-CN" sz="2600" dirty="0" smtClean="0"/>
              <a:t>global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static</a:t>
            </a:r>
            <a:r>
              <a:rPr lang="zh-CN" altLang="en-US" sz="2600" dirty="0" smtClean="0"/>
              <a:t>变量，也包括字符串。链接器把</a:t>
            </a:r>
            <a:r>
              <a:rPr lang="en-US" altLang="zh-CN" sz="2600" dirty="0" err="1" smtClean="0"/>
              <a:t>obj</a:t>
            </a:r>
            <a:r>
              <a:rPr lang="zh-CN" altLang="en-US" sz="2600" dirty="0" smtClean="0"/>
              <a:t>及</a:t>
            </a:r>
            <a:r>
              <a:rPr lang="en-US" altLang="zh-CN" sz="2600" dirty="0" smtClean="0"/>
              <a:t>lib</a:t>
            </a:r>
            <a:r>
              <a:rPr lang="zh-CN" altLang="en-US" sz="2600" dirty="0" smtClean="0"/>
              <a:t>文件的</a:t>
            </a:r>
            <a:r>
              <a:rPr lang="en-US" altLang="zh-CN" sz="2600" dirty="0" smtClean="0"/>
              <a:t>.data</a:t>
            </a:r>
            <a:r>
              <a:rPr lang="zh-CN" altLang="en-US" sz="2600" dirty="0" smtClean="0"/>
              <a:t>结合成一个大的</a:t>
            </a:r>
            <a:r>
              <a:rPr lang="en-US" altLang="zh-CN" sz="2600" dirty="0" smtClean="0"/>
              <a:t>.data</a:t>
            </a:r>
            <a:r>
              <a:rPr lang="zh-CN" altLang="en-US" sz="2600" dirty="0" smtClean="0"/>
              <a:t>。</a:t>
            </a:r>
            <a:r>
              <a:rPr lang="en-US" altLang="zh-CN" sz="2600" dirty="0" smtClean="0"/>
              <a:t>Local</a:t>
            </a:r>
            <a:r>
              <a:rPr lang="zh-CN" altLang="en-US" sz="2600" dirty="0" smtClean="0"/>
              <a:t>数据可以放在一个线性的堆栈中，不占</a:t>
            </a:r>
            <a:r>
              <a:rPr lang="en-US" altLang="zh-CN" sz="2600" dirty="0" smtClean="0"/>
              <a:t>.data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.</a:t>
            </a:r>
            <a:r>
              <a:rPr lang="en-US" altLang="zh-CN" sz="2600" dirty="0" err="1" smtClean="0"/>
              <a:t>bbs</a:t>
            </a:r>
            <a:r>
              <a:rPr lang="zh-CN" altLang="en-US" sz="2600" dirty="0" smtClean="0"/>
              <a:t>的空间。</a:t>
            </a:r>
            <a:endParaRPr lang="zh-CN" altLang="zh-CN" sz="26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结构－各个段</a:t>
            </a: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3.idata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3.idata</a:t>
            </a:r>
          </a:p>
          <a:p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idata</a:t>
            </a:r>
            <a:r>
              <a:rPr lang="zh-CN" altLang="en-US" sz="2800" dirty="0" smtClean="0"/>
              <a:t>包含其他外来的</a:t>
            </a:r>
            <a:r>
              <a:rPr lang="en-US" altLang="zh-CN" sz="2800" dirty="0" smtClean="0"/>
              <a:t>DLL</a:t>
            </a:r>
            <a:r>
              <a:rPr lang="zh-CN" altLang="en-US" sz="2800" dirty="0" smtClean="0"/>
              <a:t>的函数及数据信息，即输入表。该功能与</a:t>
            </a:r>
            <a:r>
              <a:rPr lang="en-US" altLang="zh-CN" sz="2800" dirty="0" smtClean="0"/>
              <a:t>NE</a:t>
            </a:r>
            <a:r>
              <a:rPr lang="zh-CN" altLang="en-US" sz="2800" dirty="0" smtClean="0"/>
              <a:t>文件的模块引用表类似，关键的差异在于</a:t>
            </a:r>
            <a:r>
              <a:rPr lang="en-US" altLang="zh-CN" sz="2800" dirty="0" smtClean="0"/>
              <a:t>PE</a:t>
            </a:r>
            <a:r>
              <a:rPr lang="zh-CN" altLang="en-US" sz="2800" dirty="0" smtClean="0"/>
              <a:t>文件中的每一个输入函数都明确地列于该块中。要在</a:t>
            </a:r>
            <a:r>
              <a:rPr lang="en-US" altLang="zh-CN" sz="2800" dirty="0" smtClean="0"/>
              <a:t>NE</a:t>
            </a:r>
            <a:r>
              <a:rPr lang="zh-CN" altLang="en-US" sz="2800" dirty="0" smtClean="0"/>
              <a:t>格式中找到相同的信息，必须从各段的重定位数据中查找。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结构－各个段</a:t>
            </a:r>
            <a:r>
              <a:rPr lang="en-US" altLang="zh-CN" dirty="0" smtClean="0"/>
              <a:t>  4.rsrc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4 .</a:t>
            </a:r>
            <a:r>
              <a:rPr lang="en-US" altLang="zh-CN" sz="2800" dirty="0" err="1" smtClean="0"/>
              <a:t>rsrc</a:t>
            </a:r>
            <a:endParaRPr lang="en-US" altLang="zh-CN" sz="2800" dirty="0" smtClean="0"/>
          </a:p>
          <a:p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rsrc</a:t>
            </a:r>
            <a:r>
              <a:rPr lang="zh-CN" altLang="en-US" sz="2800" dirty="0" smtClean="0"/>
              <a:t>包含模块的全部资源数据，如图表，菜单，位图等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结构－各个段</a:t>
            </a: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5.reloc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5.reloc</a:t>
            </a:r>
          </a:p>
          <a:p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reloc</a:t>
            </a:r>
            <a:r>
              <a:rPr lang="zh-CN" altLang="en-US" sz="2800" dirty="0" smtClean="0"/>
              <a:t>保存基地址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重定位表</a:t>
            </a:r>
            <a:r>
              <a:rPr lang="zh-CN" altLang="en-US" sz="2800" dirty="0" smtClean="0"/>
              <a:t>。当装载程序不能按链接器所指定的地址装载文件时，需要对指令或已初始化的变量进行调整，基址重定位表包含调整所需的数据，如果装载程序能正常装载文件，它就忽略</a:t>
            </a:r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reloc</a:t>
            </a:r>
            <a:r>
              <a:rPr lang="zh-CN" altLang="en-US" sz="2800" dirty="0" smtClean="0"/>
              <a:t>中的重定位数据。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结构－各个段</a:t>
            </a:r>
            <a:r>
              <a:rPr lang="en-US" altLang="zh-CN" dirty="0" smtClean="0"/>
              <a:t>  6.edata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6.edata</a:t>
            </a:r>
          </a:p>
          <a:p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edata</a:t>
            </a:r>
            <a:r>
              <a:rPr lang="zh-CN" altLang="en-US" sz="2800" dirty="0" smtClean="0"/>
              <a:t>是该</a:t>
            </a:r>
            <a:r>
              <a:rPr lang="en-US" altLang="zh-CN" sz="2800" dirty="0" smtClean="0"/>
              <a:t>PE</a:t>
            </a:r>
            <a:r>
              <a:rPr lang="zh-CN" altLang="en-US" sz="2800" dirty="0" smtClean="0"/>
              <a:t>文件的输出表，以供其他模块引用。</a:t>
            </a:r>
            <a:r>
              <a:rPr lang="en-US" altLang="zh-CN" sz="2800" dirty="0" smtClean="0"/>
              <a:t>PE</a:t>
            </a:r>
            <a:r>
              <a:rPr lang="zh-CN" altLang="en-US" sz="2800" dirty="0" smtClean="0"/>
              <a:t>格式文件没有必要输出一个函数，所以通常只是在</a:t>
            </a:r>
            <a:r>
              <a:rPr lang="en-US" altLang="zh-CN" sz="2800" dirty="0" smtClean="0"/>
              <a:t>DLL</a:t>
            </a:r>
            <a:r>
              <a:rPr lang="zh-CN" altLang="en-US" sz="2800" dirty="0" smtClean="0"/>
              <a:t>文件中才能看到</a:t>
            </a:r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edata</a:t>
            </a:r>
            <a:r>
              <a:rPr lang="zh-CN" altLang="en-US" sz="2800" dirty="0" smtClean="0"/>
              <a:t>块。</a:t>
            </a:r>
          </a:p>
          <a:p>
            <a:endParaRPr lang="zh-CN" altLang="zh-CN" sz="26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结构－各个段</a:t>
            </a: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7.rdata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7.rdata  </a:t>
            </a:r>
            <a:r>
              <a:rPr lang="zh-CN" altLang="en-US" sz="2800" dirty="0" smtClean="0"/>
              <a:t>资源数据</a:t>
            </a:r>
            <a:endParaRPr lang="en-US" altLang="zh-CN" sz="2800" dirty="0" smtClean="0"/>
          </a:p>
          <a:p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rdata</a:t>
            </a:r>
            <a:r>
              <a:rPr lang="zh-CN" altLang="en-US" sz="2800" dirty="0" smtClean="0"/>
              <a:t>块通常是在</a:t>
            </a:r>
            <a:r>
              <a:rPr lang="en-US" altLang="zh-CN" sz="2800" dirty="0" smtClean="0"/>
              <a:t>.data</a:t>
            </a:r>
            <a:r>
              <a:rPr lang="zh-CN" altLang="en-US" sz="2800" dirty="0" smtClean="0"/>
              <a:t>或</a:t>
            </a:r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bbs</a:t>
            </a:r>
            <a:r>
              <a:rPr lang="zh-CN" altLang="en-US" sz="2800" dirty="0" smtClean="0"/>
              <a:t>中间</a:t>
            </a:r>
          </a:p>
          <a:p>
            <a:endParaRPr lang="zh-CN" altLang="zh-CN" sz="26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:a16="http://schemas.microsoft.com/office/drawing/2014/main" xmlns="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xmlns="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逆向概述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xmlns="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xmlns="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xmlns="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计算机内存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xmlns="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xmlns="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xmlns="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内存中的数据结构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xmlns="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:a16="http://schemas.microsoft.com/office/drawing/2014/main" xmlns="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xmlns="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PE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xmlns="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xmlns="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05</a:t>
            </a:r>
            <a:endParaRPr lang="en-US" altLang="zh-CN" dirty="0"/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xmlns="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综合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xmlns="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xmlns="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结构－各个段</a:t>
            </a:r>
            <a:r>
              <a:rPr lang="en-US" altLang="zh-CN" dirty="0" smtClean="0"/>
              <a:t>  8.tls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8.tls</a:t>
            </a:r>
          </a:p>
          <a:p>
            <a:r>
              <a:rPr lang="en-US" altLang="zh-CN" sz="2800" dirty="0" smtClean="0"/>
              <a:t>TLS</a:t>
            </a:r>
            <a:r>
              <a:rPr lang="zh-CN" altLang="en-US" sz="2800" dirty="0" smtClean="0"/>
              <a:t>的意思是”线程局部存储器。</a:t>
            </a:r>
            <a:endParaRPr lang="en-US" altLang="zh-CN" sz="2800" dirty="0" smtClean="0"/>
          </a:p>
          <a:p>
            <a:r>
              <a:rPr lang="en-US" altLang="zh-CN" sz="2800" dirty="0" smtClean="0"/>
              <a:t> </a:t>
            </a:r>
            <a:r>
              <a:rPr lang="zh-CN" altLang="en-US" sz="2800" dirty="0" smtClean="0"/>
              <a:t>其它 </a:t>
            </a:r>
            <a:r>
              <a:rPr lang="en-US" altLang="zh-CN" sz="2800" dirty="0" smtClean="0"/>
              <a:t>  00cfg</a:t>
            </a:r>
            <a:r>
              <a:rPr lang="zh-CN" altLang="en-US" sz="2800" dirty="0" smtClean="0"/>
              <a:t>及</a:t>
            </a:r>
            <a:r>
              <a:rPr lang="en-US" altLang="zh-CN" sz="2800" dirty="0" err="1" smtClean="0"/>
              <a:t>gfids</a:t>
            </a:r>
            <a:r>
              <a:rPr lang="zh-CN" altLang="en-US" sz="2800" dirty="0" smtClean="0"/>
              <a:t>等</a:t>
            </a:r>
          </a:p>
          <a:p>
            <a:pPr>
              <a:buNone/>
            </a:pPr>
            <a:endParaRPr lang="zh-CN" altLang="zh-CN" sz="26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结构－各个段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29" y="1714489"/>
            <a:ext cx="6096043" cy="464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 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PEID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23" y="2214555"/>
            <a:ext cx="71120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IDA pro </a:t>
            </a:r>
            <a:r>
              <a:rPr lang="zh-CN" altLang="en-US" dirty="0" smtClean="0"/>
              <a:t>基础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打开文件</a:t>
            </a:r>
            <a:endParaRPr lang="en-US" altLang="zh-CN" dirty="0" smtClean="0"/>
          </a:p>
          <a:p>
            <a:r>
              <a:rPr lang="zh-CN" altLang="en-US" dirty="0" smtClean="0"/>
              <a:t>几个重要窗口</a:t>
            </a:r>
            <a:endParaRPr lang="en-US" altLang="zh-CN" dirty="0" smtClean="0"/>
          </a:p>
          <a:p>
            <a:r>
              <a:rPr lang="zh-CN" altLang="en-US" dirty="0" smtClean="0"/>
              <a:t>硬编码与展示</a:t>
            </a:r>
            <a:endParaRPr lang="en-US" altLang="zh-CN" dirty="0" smtClean="0"/>
          </a:p>
          <a:p>
            <a:r>
              <a:rPr lang="zh-CN" altLang="en-US" dirty="0" smtClean="0"/>
              <a:t>跳转与调用</a:t>
            </a:r>
            <a:endParaRPr lang="en-US" altLang="zh-CN" dirty="0" smtClean="0"/>
          </a:p>
          <a:p>
            <a:r>
              <a:rPr lang="zh-CN" altLang="en-US" dirty="0" smtClean="0"/>
              <a:t>搜索</a:t>
            </a:r>
            <a:endParaRPr lang="en-US" altLang="zh-CN" dirty="0" smtClean="0"/>
          </a:p>
          <a:p>
            <a:r>
              <a:rPr lang="zh-CN" altLang="en-US" dirty="0" smtClean="0"/>
              <a:t>交叉引用</a:t>
            </a:r>
            <a:endParaRPr lang="en-US" altLang="zh-CN" dirty="0" smtClean="0"/>
          </a:p>
          <a:p>
            <a:r>
              <a:rPr lang="zh-CN" altLang="en-US" dirty="0" smtClean="0"/>
              <a:t>注释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打开文件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473" y="1571612"/>
            <a:ext cx="95123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几个重要窗口(</a:t>
            </a:r>
            <a:r>
              <a:rPr lang="zh-CN" altLang="en-US" dirty="0" smtClean="0"/>
              <a:t>程序的各个段）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25800"/>
            <a:ext cx="12192000" cy="34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（函数列表）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7485" y="1633560"/>
            <a:ext cx="487680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（程序走向图）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33" y="2571744"/>
            <a:ext cx="5999099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 反编译代码）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65" y="2000240"/>
            <a:ext cx="9934376" cy="397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 反编译代码）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7715" y="2857497"/>
            <a:ext cx="962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   </a:t>
            </a:r>
            <a:r>
              <a:rPr lang="zh-CN" altLang="en-US" dirty="0" smtClean="0"/>
              <a:t>字符</a:t>
            </a:r>
            <a:endParaRPr lang="en-US" altLang="zh-CN" dirty="0" smtClean="0"/>
          </a:p>
          <a:p>
            <a:r>
              <a:rPr lang="en-US" altLang="zh-CN" dirty="0" smtClean="0"/>
              <a:t>C   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r>
              <a:rPr lang="en-US" altLang="zh-CN" dirty="0" smtClean="0"/>
              <a:t>D   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en-US" altLang="zh-CN" dirty="0" smtClean="0"/>
              <a:t>U   </a:t>
            </a:r>
            <a:r>
              <a:rPr lang="zh-CN" altLang="en-US" dirty="0" smtClean="0"/>
              <a:t>未定义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、计算机的存储器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CPU</a:t>
            </a:r>
            <a:r>
              <a:rPr lang="zh-CN" altLang="en-US" dirty="0" smtClean="0"/>
              <a:t>寄存器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	缓存</a:t>
            </a:r>
            <a:r>
              <a:rPr lang="en-US" altLang="zh-CN" dirty="0" smtClean="0"/>
              <a:t>=&gt; </a:t>
            </a:r>
            <a:r>
              <a:rPr lang="zh-CN" altLang="en-US" dirty="0" smtClean="0"/>
              <a:t>	主存</a:t>
            </a:r>
            <a:r>
              <a:rPr lang="en-US" altLang="zh-CN" dirty="0" smtClean="0"/>
              <a:t>=&gt; </a:t>
            </a:r>
            <a:r>
              <a:rPr lang="zh-CN" altLang="en-US" dirty="0" smtClean="0"/>
              <a:t>	磁盘缓存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	磁盘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496"/>
            <a:ext cx="120650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1140057" cy="1216025"/>
          </a:xfrm>
        </p:spPr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（二进制</a:t>
            </a:r>
            <a:r>
              <a:rPr lang="en-US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hex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展示）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27" y="1785926"/>
            <a:ext cx="6654800" cy="480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1963" y="357167"/>
            <a:ext cx="10668000" cy="1216025"/>
          </a:xfrm>
        </p:spPr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en-US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已识别的结构体</a:t>
            </a:r>
            <a:r>
              <a:rPr lang="en-US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11" y="2643182"/>
            <a:ext cx="10371667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1963" y="357167"/>
            <a:ext cx="10668000" cy="1216025"/>
          </a:xfrm>
        </p:spPr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en-US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自建结构体</a:t>
            </a:r>
            <a:r>
              <a:rPr lang="en-US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11" y="3571876"/>
            <a:ext cx="98552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1462" y="2143116"/>
            <a:ext cx="847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新建</a:t>
            </a:r>
            <a:endParaRPr lang="en-US" altLang="zh-CN" dirty="0" smtClean="0"/>
          </a:p>
          <a:p>
            <a:r>
              <a:rPr lang="en-US" altLang="zh-CN" dirty="0" smtClean="0"/>
              <a:t>D</a:t>
            </a:r>
            <a:r>
              <a:rPr lang="zh-CN" altLang="en-US" dirty="0" smtClean="0"/>
              <a:t>添加结构体数据类型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（识别到的枚举类型）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134" y="2473325"/>
            <a:ext cx="11497733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（导入表）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464" y="2143116"/>
            <a:ext cx="943186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en-US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（导出表）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400" y="2857500"/>
            <a:ext cx="1163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en-US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（字符串）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20" y="4000504"/>
            <a:ext cx="96266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14" y="2285992"/>
            <a:ext cx="61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Shift+F12 </a:t>
            </a:r>
            <a:r>
              <a:rPr lang="zh-CN" altLang="en-US" dirty="0" smtClean="0"/>
              <a:t>可调出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几个重要窗口</a:t>
            </a:r>
            <a:r>
              <a:rPr lang="en-US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（伪代码展示）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59" y="2786058"/>
            <a:ext cx="11650133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1462" y="1785927"/>
            <a:ext cx="733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不一定准确哦！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硬编码与展示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465" y="1785927"/>
            <a:ext cx="103505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跳转与调用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</a:t>
            </a:r>
            <a:r>
              <a:rPr lang="en-US" altLang="zh-CN" dirty="0" smtClean="0"/>
              <a:t>G  </a:t>
            </a:r>
            <a:r>
              <a:rPr lang="zh-CN" altLang="en-US" dirty="0" smtClean="0"/>
              <a:t>进行跳转</a:t>
            </a:r>
            <a:endParaRPr lang="en-US" altLang="zh-CN" dirty="0" smtClean="0"/>
          </a:p>
          <a:p>
            <a:r>
              <a:rPr lang="zh-CN" altLang="en-US" dirty="0" smtClean="0"/>
              <a:t>跳转到“地址”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38" y="3929067"/>
            <a:ext cx="54229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X86</a:t>
            </a:r>
            <a:r>
              <a:rPr lang="zh-CN" altLang="en-US" dirty="0" smtClean="0"/>
              <a:t>架构－－</a:t>
            </a:r>
            <a:r>
              <a:rPr lang="en-US" altLang="zh-CN" dirty="0" smtClean="0"/>
              <a:t>X64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3" y="1733568"/>
            <a:ext cx="10668000" cy="4267200"/>
          </a:xfrm>
        </p:spPr>
        <p:txBody>
          <a:bodyPr/>
          <a:lstStyle/>
          <a:p>
            <a:pPr lvl="0"/>
            <a:r>
              <a:rPr lang="en-US" altLang="zh-CN" sz="2400" dirty="0" smtClean="0"/>
              <a:t>4</a:t>
            </a:r>
            <a:r>
              <a:rPr lang="zh-CN" altLang="en-US" sz="2400" dirty="0" smtClean="0"/>
              <a:t>个通用寄存器</a:t>
            </a:r>
          </a:p>
          <a:p>
            <a:pPr lvl="1"/>
            <a:r>
              <a:rPr lang="zh-CN" altLang="en-US" sz="2000" dirty="0" smtClean="0"/>
              <a:t>	</a:t>
            </a:r>
            <a:r>
              <a:rPr lang="en-US" altLang="zh-CN" sz="2000" dirty="0" smtClean="0"/>
              <a:t>EAX,EBX,ECX,EDX</a:t>
            </a:r>
          </a:p>
          <a:p>
            <a:pPr lvl="0"/>
            <a:r>
              <a:rPr lang="en-US" altLang="zh-CN" sz="2400" dirty="0" smtClean="0"/>
              <a:t>2</a:t>
            </a:r>
            <a:r>
              <a:rPr lang="zh-CN" altLang="en-US" sz="2400" dirty="0" smtClean="0"/>
              <a:t>个变址指针寄存器 </a:t>
            </a:r>
          </a:p>
          <a:p>
            <a:pPr lvl="1"/>
            <a:r>
              <a:rPr lang="zh-CN" altLang="en-US" sz="2000" dirty="0" smtClean="0"/>
              <a:t>	</a:t>
            </a:r>
            <a:r>
              <a:rPr lang="en-US" altLang="zh-CN" sz="2000" dirty="0" smtClean="0"/>
              <a:t>ESI,EDI</a:t>
            </a:r>
          </a:p>
          <a:p>
            <a:pPr lvl="0"/>
            <a:r>
              <a:rPr lang="zh-CN" altLang="en-US" sz="2400" dirty="0" smtClean="0"/>
              <a:t>个指针寄存器</a:t>
            </a:r>
          </a:p>
          <a:p>
            <a:pPr lvl="1"/>
            <a:r>
              <a:rPr lang="zh-CN" altLang="en-US" sz="2000" dirty="0" smtClean="0"/>
              <a:t>	</a:t>
            </a:r>
            <a:r>
              <a:rPr lang="en-US" altLang="zh-CN" sz="2000" dirty="0" smtClean="0"/>
              <a:t>ESP,EBP</a:t>
            </a:r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个指令指针寄存器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个标志寄存器</a:t>
            </a:r>
          </a:p>
          <a:p>
            <a:pPr lvl="1"/>
            <a:r>
              <a:rPr lang="zh-CN" altLang="en-US" sz="2000" dirty="0" smtClean="0"/>
              <a:t>	</a:t>
            </a:r>
            <a:r>
              <a:rPr lang="en-US" altLang="zh-CN" sz="2000" dirty="0" smtClean="0"/>
              <a:t>EIP,</a:t>
            </a:r>
            <a:r>
              <a:rPr lang="zh-CN" altLang="en-US" sz="2000" dirty="0" smtClean="0"/>
              <a:t>	</a:t>
            </a:r>
            <a:r>
              <a:rPr lang="en-US" altLang="zh-CN" sz="2000" dirty="0" err="1" smtClean="0"/>
              <a:t>Eflags</a:t>
            </a:r>
            <a:endParaRPr lang="en-US" altLang="zh-CN" sz="2000" dirty="0" smtClean="0"/>
          </a:p>
          <a:p>
            <a:pPr lvl="0"/>
            <a:r>
              <a:rPr lang="en-US" altLang="zh-CN" sz="2400" dirty="0" smtClean="0"/>
              <a:t>6</a:t>
            </a:r>
            <a:r>
              <a:rPr lang="zh-CN" altLang="en-US" sz="2400" dirty="0" smtClean="0"/>
              <a:t>个段寄存器</a:t>
            </a:r>
          </a:p>
          <a:p>
            <a:pPr lvl="1"/>
            <a:r>
              <a:rPr lang="zh-CN" altLang="en-US" sz="2000" dirty="0" smtClean="0"/>
              <a:t>	</a:t>
            </a:r>
            <a:r>
              <a:rPr lang="en-US" altLang="zh-CN" sz="2000" dirty="0" smtClean="0"/>
              <a:t>CS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DS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SS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ES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FS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GS</a:t>
            </a:r>
          </a:p>
          <a:p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9000" y="1643051"/>
            <a:ext cx="74930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交叉引用</a:t>
            </a:r>
            <a:endParaRPr lang="en-US" altLang="zh-CN" sz="38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752600"/>
            <a:ext cx="10668000" cy="1176334"/>
          </a:xfrm>
        </p:spPr>
        <p:txBody>
          <a:bodyPr/>
          <a:lstStyle/>
          <a:p>
            <a:r>
              <a:rPr lang="en-US" altLang="zh-CN" dirty="0" smtClean="0"/>
              <a:t>Cross reference</a:t>
            </a:r>
          </a:p>
          <a:p>
            <a:r>
              <a:rPr lang="zh-CN" altLang="en-US" dirty="0" smtClean="0"/>
              <a:t>查看函数或变量 的引用 情况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464" y="3000372"/>
            <a:ext cx="9863667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 fontAlgn="base" hangingPunct="0"/>
            <a:r>
              <a:rPr lang="zh-CN" altLang="zh-CN" sz="3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注释</a:t>
            </a:r>
            <a:endParaRPr lang="zh-CN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；引用时注释也随显</a:t>
            </a:r>
            <a:endParaRPr lang="en-US" altLang="zh-CN" dirty="0" smtClean="0"/>
          </a:p>
          <a:p>
            <a:r>
              <a:rPr lang="zh-CN" altLang="en-US" dirty="0" smtClean="0"/>
              <a:t>：引用时不显示注释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12" y="1571612"/>
            <a:ext cx="10960139" cy="5105400"/>
          </a:xfrm>
        </p:spPr>
        <p:txBody>
          <a:bodyPr/>
          <a:lstStyle/>
          <a:p>
            <a:pPr lvl="0"/>
            <a:r>
              <a:rPr lang="zh-CN" altLang="en-US" dirty="0" smtClean="0"/>
              <a:t>数据传输</a:t>
            </a:r>
          </a:p>
          <a:p>
            <a:pPr lvl="1"/>
            <a:r>
              <a:rPr lang="zh-CN" altLang="en-US" dirty="0" smtClean="0"/>
              <a:t>		</a:t>
            </a:r>
            <a:r>
              <a:rPr lang="en-US" altLang="zh-CN" dirty="0" err="1" smtClean="0"/>
              <a:t>mov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		push  &amp; pop</a:t>
            </a:r>
          </a:p>
          <a:p>
            <a:pPr lvl="1"/>
            <a:r>
              <a:rPr lang="en-US" altLang="zh-CN" dirty="0" smtClean="0"/>
              <a:t>		LEA	</a:t>
            </a:r>
            <a:r>
              <a:rPr lang="zh-CN" altLang="en-US" dirty="0" smtClean="0"/>
              <a:t>取地址</a:t>
            </a:r>
          </a:p>
          <a:p>
            <a:pPr lvl="0"/>
            <a:r>
              <a:rPr lang="zh-CN" altLang="en-US" dirty="0" smtClean="0"/>
              <a:t>算术运算</a:t>
            </a:r>
          </a:p>
          <a:p>
            <a:pPr lvl="1"/>
            <a:r>
              <a:rPr lang="zh-CN" altLang="en-US" dirty="0" smtClean="0"/>
              <a:t>		</a:t>
            </a:r>
            <a:r>
              <a:rPr lang="en-US" altLang="zh-CN" dirty="0" smtClean="0"/>
              <a:t>ADD &amp;	SUB</a:t>
            </a:r>
          </a:p>
          <a:p>
            <a:pPr lvl="1"/>
            <a:r>
              <a:rPr lang="en-US" altLang="zh-CN" dirty="0" smtClean="0"/>
              <a:t>		MUL &amp;	DIV</a:t>
            </a:r>
          </a:p>
          <a:p>
            <a:pPr lvl="0"/>
            <a:r>
              <a:rPr lang="zh-CN" altLang="en-US" dirty="0" smtClean="0"/>
              <a:t>逻辑运算</a:t>
            </a:r>
          </a:p>
          <a:p>
            <a:pPr lvl="1"/>
            <a:r>
              <a:rPr lang="zh-CN" altLang="en-US" dirty="0" smtClean="0"/>
              <a:t>		</a:t>
            </a:r>
            <a:r>
              <a:rPr lang="en-US" altLang="zh-CN" dirty="0" smtClean="0"/>
              <a:t>AND	&amp;  OR &amp; NOT &amp; XOR</a:t>
            </a:r>
          </a:p>
          <a:p>
            <a:pPr lvl="0"/>
            <a:r>
              <a:rPr lang="zh-CN" altLang="en-US" dirty="0" smtClean="0"/>
              <a:t>程序转移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LIFO </a:t>
            </a:r>
            <a:r>
              <a:rPr lang="zh-CN" altLang="en-US" dirty="0" smtClean="0"/>
              <a:t>的数据结构</a:t>
            </a:r>
          </a:p>
          <a:p>
            <a:pPr lvl="0"/>
            <a:r>
              <a:rPr lang="zh-CN" altLang="en-US" dirty="0" smtClean="0"/>
              <a:t>	存储内容：变量、函数调用信息</a:t>
            </a:r>
          </a:p>
          <a:p>
            <a:pPr lvl="0"/>
            <a:r>
              <a:rPr lang="zh-CN" altLang="en-US" dirty="0" smtClean="0"/>
              <a:t>	栈的增长方向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35" y="3500439"/>
            <a:ext cx="6437709" cy="259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逆向工程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逆向的对象－－</a:t>
            </a:r>
            <a:r>
              <a:rPr lang="en-US" altLang="zh-CN" dirty="0" smtClean="0"/>
              <a:t>〉 </a:t>
            </a:r>
            <a:r>
              <a:rPr lang="zh-CN" altLang="en-US" dirty="0" smtClean="0"/>
              <a:t>可执行体</a:t>
            </a:r>
            <a:endParaRPr lang="en-US" altLang="zh-CN" dirty="0" smtClean="0"/>
          </a:p>
          <a:p>
            <a:r>
              <a:rPr lang="zh-CN" altLang="en-US" dirty="0" smtClean="0"/>
              <a:t>可执行文件格式（</a:t>
            </a:r>
            <a:r>
              <a:rPr lang="en-US" altLang="zh-CN" dirty="0" smtClean="0"/>
              <a:t>Executable</a:t>
            </a:r>
            <a:r>
              <a:rPr lang="zh-CN" altLang="en-US" dirty="0" smtClean="0"/>
              <a:t>）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，最初</a:t>
            </a:r>
            <a:r>
              <a:rPr lang="en-US" altLang="zh-CN" dirty="0" smtClean="0"/>
              <a:t>COFF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Common file format</a:t>
            </a:r>
            <a:r>
              <a:rPr lang="zh-CN" altLang="en-US" dirty="0" smtClean="0"/>
              <a:t>）格式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Windows</a:t>
            </a:r>
            <a:r>
              <a:rPr lang="zh-CN" altLang="en-US" dirty="0" smtClean="0"/>
              <a:t>下的</a:t>
            </a:r>
            <a:r>
              <a:rPr lang="en-US" altLang="zh-CN" dirty="0" smtClean="0"/>
              <a:t>PE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Portable Executable</a:t>
            </a:r>
            <a:r>
              <a:rPr lang="zh-CN" altLang="en-US" dirty="0" smtClean="0"/>
              <a:t>），如</a:t>
            </a:r>
            <a:r>
              <a:rPr lang="en-US" altLang="zh-CN" dirty="0" smtClean="0"/>
              <a:t>EXE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DLL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OCX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SYS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COM</a:t>
            </a:r>
            <a:r>
              <a:rPr lang="zh-CN" altLang="en-US" dirty="0" smtClean="0"/>
              <a:t>都是</a:t>
            </a:r>
            <a:r>
              <a:rPr lang="en-US" altLang="zh-CN" dirty="0" smtClean="0"/>
              <a:t>PE</a:t>
            </a:r>
            <a:r>
              <a:rPr lang="zh-CN" altLang="en-US" dirty="0" smtClean="0"/>
              <a:t>格式文件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ELF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Executable Linkable Format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480" y="1785926"/>
            <a:ext cx="6000792" cy="454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结构－</a:t>
            </a:r>
            <a:r>
              <a:rPr lang="en-US" altLang="zh-CN" dirty="0" smtClean="0"/>
              <a:t>DOS</a:t>
            </a:r>
            <a:r>
              <a:rPr lang="zh-CN" altLang="en-US" dirty="0" smtClean="0"/>
              <a:t>头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/>
            <a:r>
              <a:rPr lang="zh-CN" altLang="zh-CN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兼容</a:t>
            </a:r>
            <a:r>
              <a:rPr lang="en-US" altLang="zh-CN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MS-DOS</a:t>
            </a:r>
            <a:r>
              <a:rPr lang="zh-CN" altLang="zh-CN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操作系统中</a:t>
            </a:r>
            <a:endParaRPr lang="en-US" altLang="zh-CN" sz="3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 fontAlgn="base"/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</a:t>
            </a:r>
            <a:r>
              <a:rPr lang="en-US" altLang="zh-CN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</a:t>
            </a:r>
            <a:r>
              <a:rPr lang="zh-CN" altLang="zh-CN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位</a:t>
            </a:r>
            <a:r>
              <a:rPr lang="en-US" altLang="zh-CN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</a:t>
            </a:r>
            <a:r>
              <a:rPr lang="zh-CN" altLang="zh-CN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文件来说，</a:t>
            </a:r>
            <a:r>
              <a:rPr lang="en-US" altLang="zh-CN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</a:t>
            </a:r>
            <a:r>
              <a:rPr lang="zh-CN" altLang="zh-CN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头</a:t>
            </a:r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则为</a:t>
            </a:r>
            <a:r>
              <a:rPr lang="zh-CN" altLang="en-US" dirty="0" smtClean="0"/>
              <a:t>提示用户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起始一个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类型，值是一个常数</a:t>
            </a:r>
            <a:r>
              <a:rPr lang="en-US" altLang="zh-CN" dirty="0" smtClean="0"/>
              <a:t>0x4D5A</a:t>
            </a:r>
            <a:r>
              <a:rPr lang="zh-CN" altLang="en-US" dirty="0" smtClean="0"/>
              <a:t>，用文本编辑器查看该值位‘</a:t>
            </a:r>
            <a:r>
              <a:rPr lang="en-US" altLang="zh-CN" dirty="0" smtClean="0"/>
              <a:t>MZ’</a:t>
            </a:r>
            <a:r>
              <a:rPr lang="zh-CN" altLang="en-US" dirty="0" smtClean="0"/>
              <a:t>，</a:t>
            </a:r>
          </a:p>
          <a:p>
            <a:pPr rtl="0" fontAlgn="base"/>
            <a:endParaRPr lang="en-US" altLang="zh-CN" sz="3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20" y="3714752"/>
            <a:ext cx="8907107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5658</TotalTime>
  <Words>776</Words>
  <Application>Microsoft Office PowerPoint</Application>
  <PresentationFormat>自定义</PresentationFormat>
  <Paragraphs>131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包裹</vt:lpstr>
      <vt:lpstr>幻灯片 1</vt:lpstr>
      <vt:lpstr>幻灯片 2</vt:lpstr>
      <vt:lpstr>1、计算机的存储器 </vt:lpstr>
      <vt:lpstr>2、X86架构－－X64</vt:lpstr>
      <vt:lpstr>3、指令</vt:lpstr>
      <vt:lpstr>4、栈</vt:lpstr>
      <vt:lpstr>逆向工程</vt:lpstr>
      <vt:lpstr>PE结构</vt:lpstr>
      <vt:lpstr>PE结构－DOS头</vt:lpstr>
      <vt:lpstr>PE结构－NT头</vt:lpstr>
      <vt:lpstr>PE结构－节表</vt:lpstr>
      <vt:lpstr>PE结构－节数据</vt:lpstr>
      <vt:lpstr>PE结构－各个段  1.text</vt:lpstr>
      <vt:lpstr>PE结构－各个段  2.data</vt:lpstr>
      <vt:lpstr>PE结构－各个段  3.idata</vt:lpstr>
      <vt:lpstr>PE结构－各个段  4.rsrc</vt:lpstr>
      <vt:lpstr>PE结构－各个段  5.reloc</vt:lpstr>
      <vt:lpstr>PE结构－各个段  6.edata</vt:lpstr>
      <vt:lpstr>PE结构－各个段  7.rdata</vt:lpstr>
      <vt:lpstr>PE结构－各个段  8.tls</vt:lpstr>
      <vt:lpstr>PE结构－各个段</vt:lpstr>
      <vt:lpstr>PE 工具 PEID</vt:lpstr>
      <vt:lpstr>IDA pro 基础</vt:lpstr>
      <vt:lpstr>打开文件</vt:lpstr>
      <vt:lpstr>几个重要窗口(程序的各个段）</vt:lpstr>
      <vt:lpstr>几个重要窗口（函数列表）</vt:lpstr>
      <vt:lpstr>几个重要窗口（程序走向图）</vt:lpstr>
      <vt:lpstr>几个重要窗口（ 反编译代码）</vt:lpstr>
      <vt:lpstr>几个重要窗口（ 反编译代码）</vt:lpstr>
      <vt:lpstr>几个重要窗口（二进制hex展示）</vt:lpstr>
      <vt:lpstr>几个重要窗口(已识别的结构体)</vt:lpstr>
      <vt:lpstr>几个重要窗口(自建结构体)</vt:lpstr>
      <vt:lpstr>几个重要窗口（识别到的枚举类型）</vt:lpstr>
      <vt:lpstr>几个重要窗口（导入表）</vt:lpstr>
      <vt:lpstr>几个重要窗口 （导出表）</vt:lpstr>
      <vt:lpstr>几个重要窗口 （字符串）</vt:lpstr>
      <vt:lpstr>几个重要窗口 （伪代码展示）</vt:lpstr>
      <vt:lpstr>硬编码与展示</vt:lpstr>
      <vt:lpstr>跳转与调用</vt:lpstr>
      <vt:lpstr>交叉引用</vt:lpstr>
      <vt:lpstr>注释</vt:lpstr>
      <vt:lpstr>幻灯片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1089</cp:revision>
  <dcterms:created xsi:type="dcterms:W3CDTF">2018-12-27T05:32:02Z</dcterms:created>
  <dcterms:modified xsi:type="dcterms:W3CDTF">2022-04-04T01:47:27Z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